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4"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EBFFFE-B249-4280-B85A-36C4420A50A0}"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A2E4097F-512D-43B5-8E2B-B8BC9DD9A3BA}"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8089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BFFFE-B249-4280-B85A-36C4420A50A0}"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E4097F-512D-43B5-8E2B-B8BC9DD9A3BA}"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920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EBFFFE-B249-4280-B85A-36C4420A50A0}"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E4097F-512D-43B5-8E2B-B8BC9DD9A3BA}"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656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EBFFFE-B249-4280-B85A-36C4420A50A0}"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E4097F-512D-43B5-8E2B-B8BC9DD9A3BA}"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32721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EBFFFE-B249-4280-B85A-36C4420A50A0}"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2E4097F-512D-43B5-8E2B-B8BC9DD9A3BA}"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528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EBFFFE-B249-4280-B85A-36C4420A50A0}"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2E4097F-512D-43B5-8E2B-B8BC9DD9A3BA}"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8493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FFFE-B249-4280-B85A-36C4420A50A0}"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2E4097F-512D-43B5-8E2B-B8BC9DD9A3BA}" type="slidenum">
              <a:rPr lang="en-IN" smtClean="0"/>
              <a:t>‹#›</a:t>
            </a:fld>
            <a:endParaRPr lang="en-IN"/>
          </a:p>
        </p:txBody>
      </p:sp>
    </p:spTree>
    <p:extLst>
      <p:ext uri="{BB962C8B-B14F-4D97-AF65-F5344CB8AC3E}">
        <p14:creationId xmlns:p14="http://schemas.microsoft.com/office/powerpoint/2010/main" val="9018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EBFFFE-B249-4280-B85A-36C4420A50A0}"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E4097F-512D-43B5-8E2B-B8BC9DD9A3BA}"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1068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5EBFFFE-B249-4280-B85A-36C4420A50A0}"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A2E4097F-512D-43B5-8E2B-B8BC9DD9A3BA}"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4092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BFFFE-B249-4280-B85A-36C4420A50A0}"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E4097F-512D-43B5-8E2B-B8BC9DD9A3BA}"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0520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BFFFE-B249-4280-B85A-36C4420A50A0}"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E4097F-512D-43B5-8E2B-B8BC9DD9A3BA}"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574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5EBFFFE-B249-4280-B85A-36C4420A50A0}"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2E4097F-512D-43B5-8E2B-B8BC9DD9A3BA}"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651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79A7-FDA8-D83A-0984-369D9B981D23}"/>
              </a:ext>
            </a:extLst>
          </p:cNvPr>
          <p:cNvSpPr>
            <a:spLocks noGrp="1"/>
          </p:cNvSpPr>
          <p:nvPr>
            <p:ph type="ctrTitle"/>
          </p:nvPr>
        </p:nvSpPr>
        <p:spPr/>
        <p:txBody>
          <a:bodyPr/>
          <a:lstStyle/>
          <a:p>
            <a:r>
              <a:rPr lang="en-US" dirty="0"/>
              <a:t>AIR POLLUTION </a:t>
            </a:r>
            <a:endParaRPr lang="en-IN" dirty="0"/>
          </a:p>
        </p:txBody>
      </p:sp>
      <p:sp>
        <p:nvSpPr>
          <p:cNvPr id="3" name="Subtitle 2">
            <a:extLst>
              <a:ext uri="{FF2B5EF4-FFF2-40B4-BE49-F238E27FC236}">
                <a16:creationId xmlns:a16="http://schemas.microsoft.com/office/drawing/2014/main" id="{4070F57F-4464-1CE3-9580-101979B841EC}"/>
              </a:ext>
            </a:extLst>
          </p:cNvPr>
          <p:cNvSpPr>
            <a:spLocks noGrp="1"/>
          </p:cNvSpPr>
          <p:nvPr>
            <p:ph type="subTitle" idx="1"/>
          </p:nvPr>
        </p:nvSpPr>
        <p:spPr/>
        <p:txBody>
          <a:bodyPr/>
          <a:lstStyle/>
          <a:p>
            <a:r>
              <a:rPr lang="en-US" dirty="0"/>
              <a:t>CAUSES AND REMEDIES</a:t>
            </a:r>
            <a:endParaRPr lang="en-IN" dirty="0"/>
          </a:p>
        </p:txBody>
      </p:sp>
    </p:spTree>
    <p:extLst>
      <p:ext uri="{BB962C8B-B14F-4D97-AF65-F5344CB8AC3E}">
        <p14:creationId xmlns:p14="http://schemas.microsoft.com/office/powerpoint/2010/main" val="168806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0A81AD88-56DA-9606-8437-38F38010FE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598" y="118185"/>
            <a:ext cx="8669874" cy="5774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10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A197AD-54CD-BA67-9B35-01C65B5F35BD}"/>
              </a:ext>
            </a:extLst>
          </p:cNvPr>
          <p:cNvSpPr txBox="1"/>
          <p:nvPr/>
        </p:nvSpPr>
        <p:spPr>
          <a:xfrm>
            <a:off x="1167618" y="829994"/>
            <a:ext cx="7979898" cy="2308324"/>
          </a:xfrm>
          <a:prstGeom prst="rect">
            <a:avLst/>
          </a:prstGeom>
          <a:noFill/>
        </p:spPr>
        <p:txBody>
          <a:bodyPr wrap="square">
            <a:spAutoFit/>
          </a:bodyPr>
          <a:lstStyle/>
          <a:p>
            <a:r>
              <a:rPr lang="en-US" b="1" i="0" dirty="0">
                <a:solidFill>
                  <a:srgbClr val="202122"/>
                </a:solidFill>
                <a:effectLst/>
                <a:latin typeface="Arial" panose="020B0604020202020204" pitchFamily="34" charset="0"/>
              </a:rPr>
              <a:t>Air pollution is the contamination of air due to the presence of substances in the atmosphere that are harmful to the </a:t>
            </a:r>
            <a:r>
              <a:rPr lang="en-US" b="1" dirty="0">
                <a:solidFill>
                  <a:srgbClr val="0645AD"/>
                </a:solidFill>
                <a:latin typeface="Arial" panose="020B0604020202020204" pitchFamily="34" charset="0"/>
              </a:rPr>
              <a:t>health</a:t>
            </a:r>
            <a:r>
              <a:rPr lang="en-US" b="1" i="0" dirty="0">
                <a:solidFill>
                  <a:srgbClr val="202122"/>
                </a:solidFill>
                <a:effectLst/>
                <a:latin typeface="Arial" panose="020B0604020202020204" pitchFamily="34" charset="0"/>
              </a:rPr>
              <a:t> of </a:t>
            </a:r>
            <a:r>
              <a:rPr lang="en-US" b="1" i="0" dirty="0">
                <a:solidFill>
                  <a:srgbClr val="0645AD"/>
                </a:solidFill>
                <a:effectLst/>
                <a:latin typeface="Arial" panose="020B0604020202020204" pitchFamily="34" charset="0"/>
              </a:rPr>
              <a:t>humans</a:t>
            </a:r>
            <a:r>
              <a:rPr lang="en-US" b="1" i="0" dirty="0">
                <a:solidFill>
                  <a:srgbClr val="202122"/>
                </a:solidFill>
                <a:effectLst/>
                <a:latin typeface="Arial" panose="020B0604020202020204" pitchFamily="34" charset="0"/>
              </a:rPr>
              <a:t> and other </a:t>
            </a:r>
            <a:r>
              <a:rPr lang="en-US" b="1" i="0" dirty="0">
                <a:solidFill>
                  <a:srgbClr val="0645AD"/>
                </a:solidFill>
                <a:effectLst/>
                <a:latin typeface="Arial" panose="020B0604020202020204" pitchFamily="34" charset="0"/>
              </a:rPr>
              <a:t>living beings</a:t>
            </a:r>
            <a:r>
              <a:rPr lang="en-US" b="1" dirty="0">
                <a:solidFill>
                  <a:srgbClr val="202122"/>
                </a:solidFill>
                <a:latin typeface="Arial" panose="020B0604020202020204" pitchFamily="34" charset="0"/>
              </a:rPr>
              <a:t>.</a:t>
            </a:r>
          </a:p>
          <a:p>
            <a:endParaRPr lang="en-US" b="1" i="0" dirty="0">
              <a:solidFill>
                <a:srgbClr val="202122"/>
              </a:solidFill>
              <a:effectLst/>
              <a:latin typeface="Arial" panose="020B0604020202020204" pitchFamily="34" charset="0"/>
            </a:endParaRPr>
          </a:p>
          <a:p>
            <a:r>
              <a:rPr lang="en-US" b="1" i="0" dirty="0">
                <a:solidFill>
                  <a:srgbClr val="202122"/>
                </a:solidFill>
                <a:effectLst/>
                <a:latin typeface="Arial" panose="020B0604020202020204" pitchFamily="34" charset="0"/>
              </a:rPr>
              <a:t>Air pollution can cause diseases, allergies, and even death to humans; it can also cause harm to other living organisms such as animals and food crops, and  Air pollution can be caused by both human activities and natural phenomena.</a:t>
            </a:r>
            <a:endParaRPr lang="en-IN" b="1" dirty="0"/>
          </a:p>
        </p:txBody>
      </p:sp>
    </p:spTree>
    <p:extLst>
      <p:ext uri="{BB962C8B-B14F-4D97-AF65-F5344CB8AC3E}">
        <p14:creationId xmlns:p14="http://schemas.microsoft.com/office/powerpoint/2010/main" val="151887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DC0A4A-2F3C-DE32-41F9-1BBCF20CBED0}"/>
              </a:ext>
            </a:extLst>
          </p:cNvPr>
          <p:cNvSpPr txBox="1"/>
          <p:nvPr/>
        </p:nvSpPr>
        <p:spPr>
          <a:xfrm>
            <a:off x="1322363" y="393895"/>
            <a:ext cx="7825153" cy="5632311"/>
          </a:xfrm>
          <a:prstGeom prst="rect">
            <a:avLst/>
          </a:prstGeom>
          <a:noFill/>
        </p:spPr>
        <p:txBody>
          <a:bodyPr wrap="square">
            <a:spAutoFit/>
          </a:bodyPr>
          <a:lstStyle/>
          <a:p>
            <a:pPr algn="l"/>
            <a:r>
              <a:rPr lang="en-US" b="1" i="0" dirty="0">
                <a:solidFill>
                  <a:srgbClr val="813588"/>
                </a:solidFill>
                <a:effectLst/>
                <a:latin typeface="Roboto" panose="02000000000000000000" pitchFamily="2" charset="0"/>
              </a:rPr>
              <a:t>Causes Of Air Pollution – Various Causes</a:t>
            </a:r>
          </a:p>
          <a:p>
            <a:pPr algn="l"/>
            <a:r>
              <a:rPr lang="en-US" b="1" i="0" dirty="0">
                <a:solidFill>
                  <a:srgbClr val="333333"/>
                </a:solidFill>
                <a:effectLst/>
                <a:latin typeface="Roboto" panose="02000000000000000000" pitchFamily="2" charset="0"/>
              </a:rPr>
              <a:t>Besides anthropogenic factors, there are other factors which are considered as natural – such as volcanic eruptions and forest fires. Though these are rather sporadic, they can pump large amounts of greenhouse gases into the atmosphere. These gases can block out the sunlight, plunging the world into an ice age; or trap the heat from the sun, causing global warming. Following are some of the major causes of air pollution – anthropogenic and natural factors are included:</a:t>
            </a:r>
          </a:p>
          <a:p>
            <a:pPr algn="l">
              <a:buFont typeface="Arial" panose="020B0604020202020204" pitchFamily="34" charset="0"/>
              <a:buChar char="•"/>
            </a:pPr>
            <a:r>
              <a:rPr lang="en-US" b="1" i="0" dirty="0">
                <a:solidFill>
                  <a:srgbClr val="333333"/>
                </a:solidFill>
                <a:effectLst/>
                <a:latin typeface="Roboto" panose="02000000000000000000" pitchFamily="2" charset="0"/>
              </a:rPr>
              <a:t>Burning of fossil fuels:</a:t>
            </a:r>
          </a:p>
          <a:p>
            <a:pPr algn="l"/>
            <a:r>
              <a:rPr lang="en-US" b="1" i="0" dirty="0">
                <a:solidFill>
                  <a:srgbClr val="333333"/>
                </a:solidFill>
                <a:effectLst/>
                <a:latin typeface="Roboto" panose="02000000000000000000" pitchFamily="2" charset="0"/>
              </a:rPr>
              <a:t>Combustion of fossil fuels pumps out a lot of greenhouse gases. Vehicles are one of the biggest sources of carbon emissions. Moreover, most industries also rely on fossil fuels to power their machinery.</a:t>
            </a:r>
          </a:p>
          <a:p>
            <a:pPr algn="l">
              <a:buFont typeface="Arial" panose="020B0604020202020204" pitchFamily="34" charset="0"/>
              <a:buChar char="•"/>
            </a:pPr>
            <a:r>
              <a:rPr lang="en-US" b="1" i="0" dirty="0">
                <a:solidFill>
                  <a:srgbClr val="333333"/>
                </a:solidFill>
                <a:effectLst/>
                <a:latin typeface="Roboto" panose="02000000000000000000" pitchFamily="2" charset="0"/>
              </a:rPr>
              <a:t>Agricultural activities</a:t>
            </a:r>
          </a:p>
          <a:p>
            <a:pPr algn="l"/>
            <a:r>
              <a:rPr lang="en-US" b="1" i="0" dirty="0">
                <a:solidFill>
                  <a:srgbClr val="333333"/>
                </a:solidFill>
                <a:effectLst/>
                <a:latin typeface="Roboto" panose="02000000000000000000" pitchFamily="2" charset="0"/>
              </a:rPr>
              <a:t>Ammonia is one of the most common by-products of agricultural activities. It is also extremely toxic if inhaled.</a:t>
            </a:r>
          </a:p>
          <a:p>
            <a:pPr algn="l">
              <a:buFont typeface="Arial" panose="020B0604020202020204" pitchFamily="34" charset="0"/>
              <a:buChar char="•"/>
            </a:pPr>
            <a:r>
              <a:rPr lang="en-US" b="1" i="0" dirty="0">
                <a:solidFill>
                  <a:srgbClr val="333333"/>
                </a:solidFill>
                <a:effectLst/>
                <a:latin typeface="Roboto" panose="02000000000000000000" pitchFamily="2" charset="0"/>
              </a:rPr>
              <a:t>Mining operations</a:t>
            </a:r>
          </a:p>
          <a:p>
            <a:pPr algn="l"/>
            <a:r>
              <a:rPr lang="en-US" b="1" i="0" dirty="0">
                <a:solidFill>
                  <a:srgbClr val="333333"/>
                </a:solidFill>
                <a:effectLst/>
                <a:latin typeface="Roboto" panose="02000000000000000000" pitchFamily="2" charset="0"/>
              </a:rPr>
              <a:t>Mining operations are one of the major culprits of air pollution. Toxic substances are released during the operations that may negatively affect the health of the workers and the people that live nearby.</a:t>
            </a:r>
          </a:p>
          <a:p>
            <a:pPr algn="l">
              <a:buFont typeface="Arial" panose="020B0604020202020204" pitchFamily="34" charset="0"/>
              <a:buChar char="•"/>
            </a:pPr>
            <a:r>
              <a:rPr lang="en-US" b="1" i="0" dirty="0">
                <a:solidFill>
                  <a:srgbClr val="333333"/>
                </a:solidFill>
                <a:effectLst/>
                <a:latin typeface="Roboto" panose="02000000000000000000" pitchFamily="2" charset="0"/>
              </a:rPr>
              <a:t>Indoor Air pollution</a:t>
            </a:r>
          </a:p>
        </p:txBody>
      </p:sp>
    </p:spTree>
    <p:extLst>
      <p:ext uri="{BB962C8B-B14F-4D97-AF65-F5344CB8AC3E}">
        <p14:creationId xmlns:p14="http://schemas.microsoft.com/office/powerpoint/2010/main" val="6603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774A29-8480-218F-448A-4D5F30A2DEA6}"/>
              </a:ext>
            </a:extLst>
          </p:cNvPr>
          <p:cNvSpPr txBox="1"/>
          <p:nvPr/>
        </p:nvSpPr>
        <p:spPr>
          <a:xfrm>
            <a:off x="731520" y="323557"/>
            <a:ext cx="8426547" cy="2246769"/>
          </a:xfrm>
          <a:prstGeom prst="rect">
            <a:avLst/>
          </a:prstGeom>
          <a:noFill/>
        </p:spPr>
        <p:txBody>
          <a:bodyPr wrap="square">
            <a:spAutoFit/>
          </a:bodyPr>
          <a:lstStyle/>
          <a:p>
            <a:pPr algn="l"/>
            <a:r>
              <a:rPr lang="en-US" sz="2000" b="1" i="0" dirty="0">
                <a:solidFill>
                  <a:srgbClr val="000000"/>
                </a:solidFill>
                <a:effectLst/>
                <a:latin typeface="Poppins" panose="00000500000000000000" pitchFamily="2" charset="0"/>
              </a:rPr>
              <a:t>Effects of Air Pollution</a:t>
            </a:r>
          </a:p>
          <a:p>
            <a:pPr algn="l"/>
            <a:endParaRPr lang="en-US" sz="2000" b="1" i="0" dirty="0">
              <a:solidFill>
                <a:srgbClr val="000000"/>
              </a:solidFill>
              <a:effectLst/>
              <a:latin typeface="Poppins" panose="00000500000000000000" pitchFamily="2" charset="0"/>
            </a:endParaRPr>
          </a:p>
          <a:p>
            <a:pPr algn="l"/>
            <a:r>
              <a:rPr lang="en-US" sz="2000" b="1" i="0" dirty="0">
                <a:solidFill>
                  <a:srgbClr val="323133"/>
                </a:solidFill>
                <a:effectLst/>
                <a:latin typeface="Poppins" panose="00000500000000000000" pitchFamily="2" charset="0"/>
              </a:rPr>
              <a:t>Air pollution affects all things. It is harmful to our health, and it impacts the environment by reducing visibility and blocking sunlight, causing acid rain, and harming forests, wildlife, and agriculture. Greenhouse gas pollution, the cause of climate change, affects the entire planet.</a:t>
            </a:r>
          </a:p>
        </p:txBody>
      </p:sp>
      <p:sp>
        <p:nvSpPr>
          <p:cNvPr id="5" name="TextBox 4">
            <a:extLst>
              <a:ext uri="{FF2B5EF4-FFF2-40B4-BE49-F238E27FC236}">
                <a16:creationId xmlns:a16="http://schemas.microsoft.com/office/drawing/2014/main" id="{C5BE0DEE-6949-CEEE-F78C-733A46FD684F}"/>
              </a:ext>
            </a:extLst>
          </p:cNvPr>
          <p:cNvSpPr txBox="1"/>
          <p:nvPr/>
        </p:nvSpPr>
        <p:spPr>
          <a:xfrm>
            <a:off x="879230" y="3012053"/>
            <a:ext cx="8131126" cy="1631216"/>
          </a:xfrm>
          <a:prstGeom prst="rect">
            <a:avLst/>
          </a:prstGeom>
          <a:noFill/>
        </p:spPr>
        <p:txBody>
          <a:bodyPr wrap="square">
            <a:spAutoFit/>
          </a:bodyPr>
          <a:lstStyle/>
          <a:p>
            <a:r>
              <a:rPr lang="en-US" sz="2000" b="1" i="0" dirty="0">
                <a:solidFill>
                  <a:srgbClr val="323133"/>
                </a:solidFill>
                <a:effectLst/>
                <a:latin typeface="Poppins" panose="00000500000000000000" pitchFamily="2" charset="0"/>
              </a:rPr>
              <a:t>According to </a:t>
            </a:r>
            <a:r>
              <a:rPr lang="en-US" sz="2000" b="1" i="0" dirty="0" err="1">
                <a:solidFill>
                  <a:srgbClr val="323133"/>
                </a:solidFill>
                <a:effectLst/>
                <a:latin typeface="Poppins" panose="00000500000000000000" pitchFamily="2" charset="0"/>
              </a:rPr>
              <a:t>theWORLD</a:t>
            </a:r>
            <a:r>
              <a:rPr lang="en-US" sz="2000" b="1" i="0" dirty="0">
                <a:solidFill>
                  <a:srgbClr val="323133"/>
                </a:solidFill>
                <a:effectLst/>
                <a:latin typeface="Poppins" panose="00000500000000000000" pitchFamily="2" charset="0"/>
              </a:rPr>
              <a:t> HEALTH ORGANIZATION, an estimated seven million people die each year from air pollution. More than 4,000 people to breathe. Exposure to high ozone levels can cause sore throat, coughing, lung inflammation, and permanent lung damage</a:t>
            </a:r>
            <a:r>
              <a:rPr lang="en-US" sz="2000" b="1" dirty="0">
                <a:solidFill>
                  <a:srgbClr val="323133"/>
                </a:solidFill>
                <a:latin typeface="Poppins" panose="00000500000000000000" pitchFamily="2" charset="0"/>
              </a:rPr>
              <a:t>. </a:t>
            </a:r>
            <a:endParaRPr lang="en-IN" sz="2000" b="1" dirty="0"/>
          </a:p>
        </p:txBody>
      </p:sp>
    </p:spTree>
    <p:extLst>
      <p:ext uri="{BB962C8B-B14F-4D97-AF65-F5344CB8AC3E}">
        <p14:creationId xmlns:p14="http://schemas.microsoft.com/office/powerpoint/2010/main" val="1930404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E4A7D-795E-7F4B-34F8-3E8A4B60B410}"/>
              </a:ext>
            </a:extLst>
          </p:cNvPr>
          <p:cNvSpPr>
            <a:spLocks noGrp="1"/>
          </p:cNvSpPr>
          <p:nvPr>
            <p:ph type="title"/>
          </p:nvPr>
        </p:nvSpPr>
        <p:spPr/>
        <p:txBody>
          <a:bodyPr/>
          <a:lstStyle/>
          <a:p>
            <a:r>
              <a:rPr lang="en-US" dirty="0"/>
              <a:t>Remedies  for air pollution</a:t>
            </a:r>
            <a:endParaRPr lang="en-IN" dirty="0"/>
          </a:p>
        </p:txBody>
      </p:sp>
    </p:spTree>
    <p:extLst>
      <p:ext uri="{BB962C8B-B14F-4D97-AF65-F5344CB8AC3E}">
        <p14:creationId xmlns:p14="http://schemas.microsoft.com/office/powerpoint/2010/main" val="3584985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1ED261-33BA-5FC9-E046-E1BF3FC439B1}"/>
              </a:ext>
            </a:extLst>
          </p:cNvPr>
          <p:cNvSpPr txBox="1"/>
          <p:nvPr/>
        </p:nvSpPr>
        <p:spPr>
          <a:xfrm>
            <a:off x="1437144" y="84406"/>
            <a:ext cx="6229748" cy="1938992"/>
          </a:xfrm>
          <a:prstGeom prst="rect">
            <a:avLst/>
          </a:prstGeom>
          <a:noFill/>
        </p:spPr>
        <p:txBody>
          <a:bodyPr wrap="square">
            <a:spAutoFit/>
          </a:bodyPr>
          <a:lstStyle/>
          <a:p>
            <a:pPr algn="just" fontAlgn="base"/>
            <a:r>
              <a:rPr lang="en-US" sz="2000" b="1" dirty="0">
                <a:solidFill>
                  <a:srgbClr val="212529"/>
                </a:solidFill>
                <a:latin typeface="inherit"/>
              </a:rPr>
              <a:t>1.</a:t>
            </a:r>
            <a:r>
              <a:rPr lang="en-US" sz="2000" b="1" i="0" dirty="0">
                <a:solidFill>
                  <a:srgbClr val="212529"/>
                </a:solidFill>
                <a:effectLst/>
                <a:latin typeface="inherit"/>
              </a:rPr>
              <a:t> Using public transports</a:t>
            </a:r>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Using public transport is a sure short way of contributing to less air pollution as it provides with less gas and energy, even carpools contribute to it. In addition to less release of fuels and gas, using a public transport can also help in saving money.1</a:t>
            </a:r>
          </a:p>
        </p:txBody>
      </p:sp>
      <p:sp>
        <p:nvSpPr>
          <p:cNvPr id="5" name="TextBox 4">
            <a:extLst>
              <a:ext uri="{FF2B5EF4-FFF2-40B4-BE49-F238E27FC236}">
                <a16:creationId xmlns:a16="http://schemas.microsoft.com/office/drawing/2014/main" id="{92E91BFF-4492-C840-FF98-054A4E3C0AFD}"/>
              </a:ext>
            </a:extLst>
          </p:cNvPr>
          <p:cNvSpPr txBox="1"/>
          <p:nvPr/>
        </p:nvSpPr>
        <p:spPr>
          <a:xfrm>
            <a:off x="1437144" y="2152357"/>
            <a:ext cx="7720923" cy="1323439"/>
          </a:xfrm>
          <a:prstGeom prst="rect">
            <a:avLst/>
          </a:prstGeom>
          <a:noFill/>
        </p:spPr>
        <p:txBody>
          <a:bodyPr wrap="square">
            <a:spAutoFit/>
          </a:bodyPr>
          <a:lstStyle/>
          <a:p>
            <a:pPr algn="just" fontAlgn="base"/>
            <a:r>
              <a:rPr lang="en-US" sz="2000" b="1" i="0" dirty="0">
                <a:solidFill>
                  <a:srgbClr val="212529"/>
                </a:solidFill>
                <a:effectLst/>
                <a:latin typeface="inherit"/>
              </a:rPr>
              <a:t>2. Turn off the lights when not in use</a:t>
            </a:r>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energy that the lights take also contribute to air pollution, thus less consumption of electricity can save energy. Use energy saving fluorescent lights to help the environment.</a:t>
            </a:r>
          </a:p>
        </p:txBody>
      </p:sp>
      <p:sp>
        <p:nvSpPr>
          <p:cNvPr id="7" name="TextBox 6">
            <a:extLst>
              <a:ext uri="{FF2B5EF4-FFF2-40B4-BE49-F238E27FC236}">
                <a16:creationId xmlns:a16="http://schemas.microsoft.com/office/drawing/2014/main" id="{599737DC-8FEC-0BFD-3291-421DF8260600}"/>
              </a:ext>
            </a:extLst>
          </p:cNvPr>
          <p:cNvSpPr txBox="1"/>
          <p:nvPr/>
        </p:nvSpPr>
        <p:spPr>
          <a:xfrm>
            <a:off x="1437144" y="3511163"/>
            <a:ext cx="8016345" cy="1631216"/>
          </a:xfrm>
          <a:prstGeom prst="rect">
            <a:avLst/>
          </a:prstGeom>
          <a:noFill/>
        </p:spPr>
        <p:txBody>
          <a:bodyPr wrap="square">
            <a:spAutoFit/>
          </a:bodyPr>
          <a:lstStyle/>
          <a:p>
            <a:pPr algn="just" fontAlgn="base"/>
            <a:r>
              <a:rPr lang="en-US" sz="2000" b="1" i="0" dirty="0">
                <a:solidFill>
                  <a:srgbClr val="212529"/>
                </a:solidFill>
                <a:effectLst/>
                <a:latin typeface="inherit"/>
              </a:rPr>
              <a:t>3. Recycle and Reuse</a:t>
            </a:r>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concept of recycle and reuse is not just conserve resources and use them judicially but also is helpful for air pollution as it helps in reducing pollution emissions. The recycled products also take less power to make other products.</a:t>
            </a:r>
          </a:p>
        </p:txBody>
      </p:sp>
    </p:spTree>
    <p:extLst>
      <p:ext uri="{BB962C8B-B14F-4D97-AF65-F5344CB8AC3E}">
        <p14:creationId xmlns:p14="http://schemas.microsoft.com/office/powerpoint/2010/main" val="643194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BD33E5-48FF-B936-9FD4-68DEC948E08E}"/>
              </a:ext>
            </a:extLst>
          </p:cNvPr>
          <p:cNvSpPr txBox="1"/>
          <p:nvPr/>
        </p:nvSpPr>
        <p:spPr>
          <a:xfrm>
            <a:off x="829994" y="154745"/>
            <a:ext cx="8328073" cy="6247864"/>
          </a:xfrm>
          <a:prstGeom prst="rect">
            <a:avLst/>
          </a:prstGeom>
          <a:noFill/>
        </p:spPr>
        <p:txBody>
          <a:bodyPr wrap="square">
            <a:spAutoFit/>
          </a:bodyPr>
          <a:lstStyle/>
          <a:p>
            <a:pPr algn="l" fontAlgn="base"/>
            <a:r>
              <a:rPr lang="en-US" sz="2000" b="1" i="0" dirty="0">
                <a:solidFill>
                  <a:srgbClr val="212529"/>
                </a:solidFill>
                <a:effectLst/>
                <a:latin typeface="inherit"/>
              </a:rPr>
              <a:t>5. Reduction of forest fires and smoking</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collecting of garbage and getting it on fire in dry seasons or dry leaves catching fires is a huge factor for causing air pollution, moreover </a:t>
            </a:r>
            <a:r>
              <a:rPr lang="en-US" sz="2000" b="1" i="0" dirty="0">
                <a:solidFill>
                  <a:srgbClr val="FF3152"/>
                </a:solidFill>
                <a:effectLst/>
                <a:latin typeface="Roboto" panose="02000000000000000000" pitchFamily="2" charset="0"/>
              </a:rPr>
              <a:t>smoking</a:t>
            </a:r>
            <a:r>
              <a:rPr lang="en-US" sz="2000" b="1" i="0" dirty="0">
                <a:solidFill>
                  <a:srgbClr val="212529"/>
                </a:solidFill>
                <a:effectLst/>
                <a:latin typeface="Roboto" panose="02000000000000000000" pitchFamily="2" charset="0"/>
              </a:rPr>
              <a:t> also causes air pollution and causes the air quality to worsen along with obviously damaging one’s health.</a:t>
            </a:r>
          </a:p>
          <a:p>
            <a:pPr algn="l" fontAlgn="base"/>
            <a:r>
              <a:rPr lang="en-US" sz="2000" b="1" i="0" dirty="0">
                <a:solidFill>
                  <a:srgbClr val="212529"/>
                </a:solidFill>
                <a:effectLst/>
                <a:latin typeface="inherit"/>
              </a:rPr>
              <a:t>6. Use of fans instead of Air Conditioner</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usage of AC’s takes a lot of energy and emits a lot of heat which is bad for the environment. AC’s also take a lot of power and energy to work as compared to fans.</a:t>
            </a:r>
          </a:p>
          <a:p>
            <a:pPr algn="just" fontAlgn="base"/>
            <a:endParaRPr lang="en-US" sz="2000" b="1" i="0" dirty="0">
              <a:solidFill>
                <a:srgbClr val="212529"/>
              </a:solidFill>
              <a:effectLst/>
              <a:latin typeface="Roboto" panose="02000000000000000000" pitchFamily="2" charset="0"/>
            </a:endParaRPr>
          </a:p>
          <a:p>
            <a:pPr algn="l" fontAlgn="base"/>
            <a:r>
              <a:rPr lang="en-US" sz="2000" b="1" i="0" dirty="0">
                <a:solidFill>
                  <a:srgbClr val="212529"/>
                </a:solidFill>
                <a:effectLst/>
                <a:latin typeface="inherit"/>
              </a:rPr>
              <a:t>7. Use filters for chimneys</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gas that is emitted from fireplaces in homes and factories are extremely dangerous for air pollution and harms the air quality severely. The use of filters should be used at least if the consumption couldn’t be lessened, this will help to reduce the effect of harmful gases absorbing in the air.</a:t>
            </a:r>
          </a:p>
          <a:p>
            <a:pPr algn="l" fontAlgn="base"/>
            <a:endParaRPr lang="en-US" sz="2000" b="1" i="0" dirty="0">
              <a:solidFill>
                <a:srgbClr val="212529"/>
              </a:solidFill>
              <a:effectLst/>
              <a:latin typeface="Roboto" panose="02000000000000000000" pitchFamily="2" charset="0"/>
            </a:endParaRPr>
          </a:p>
        </p:txBody>
      </p:sp>
    </p:spTree>
    <p:extLst>
      <p:ext uri="{BB962C8B-B14F-4D97-AF65-F5344CB8AC3E}">
        <p14:creationId xmlns:p14="http://schemas.microsoft.com/office/powerpoint/2010/main" val="1586435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27FDD6-9F7F-476D-6D2A-8B7297E22546}"/>
              </a:ext>
            </a:extLst>
          </p:cNvPr>
          <p:cNvSpPr txBox="1"/>
          <p:nvPr/>
        </p:nvSpPr>
        <p:spPr>
          <a:xfrm>
            <a:off x="1181685" y="2440537"/>
            <a:ext cx="8131126" cy="3477875"/>
          </a:xfrm>
          <a:prstGeom prst="rect">
            <a:avLst/>
          </a:prstGeom>
          <a:noFill/>
        </p:spPr>
        <p:txBody>
          <a:bodyPr wrap="square">
            <a:spAutoFit/>
          </a:bodyPr>
          <a:lstStyle/>
          <a:p>
            <a:pPr algn="l" fontAlgn="base"/>
            <a:r>
              <a:rPr lang="en-US" sz="2000" b="1" i="0" dirty="0">
                <a:solidFill>
                  <a:srgbClr val="212529"/>
                </a:solidFill>
                <a:effectLst/>
                <a:latin typeface="inherit"/>
              </a:rPr>
              <a:t>9. Avoid using of products with chemicals</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Products that use the chemicals in their usage or smell strongly, like paints or perfumes should be used less or outside the house. There can also be an alternative to use products with low chemical content and organic properties.</a:t>
            </a:r>
          </a:p>
          <a:p>
            <a:pPr algn="l" fontAlgn="base"/>
            <a:r>
              <a:rPr lang="en-US" sz="2000" b="1" i="0" dirty="0">
                <a:solidFill>
                  <a:srgbClr val="212529"/>
                </a:solidFill>
                <a:effectLst/>
                <a:latin typeface="inherit"/>
              </a:rPr>
              <a:t>10. Implement Afforestation</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Last but not the least, plant and grow as many trees as possible. The practice of planting trees provides a lot of benefits to the environment and helps with the release of oxygen.</a:t>
            </a:r>
          </a:p>
        </p:txBody>
      </p:sp>
      <p:sp>
        <p:nvSpPr>
          <p:cNvPr id="5" name="TextBox 4">
            <a:extLst>
              <a:ext uri="{FF2B5EF4-FFF2-40B4-BE49-F238E27FC236}">
                <a16:creationId xmlns:a16="http://schemas.microsoft.com/office/drawing/2014/main" id="{B89E85C2-3BF4-7F33-80CC-52B06E30B371}"/>
              </a:ext>
            </a:extLst>
          </p:cNvPr>
          <p:cNvSpPr txBox="1"/>
          <p:nvPr/>
        </p:nvSpPr>
        <p:spPr>
          <a:xfrm>
            <a:off x="1181685" y="193768"/>
            <a:ext cx="6105378" cy="2246769"/>
          </a:xfrm>
          <a:prstGeom prst="rect">
            <a:avLst/>
          </a:prstGeom>
          <a:noFill/>
        </p:spPr>
        <p:txBody>
          <a:bodyPr wrap="square">
            <a:spAutoFit/>
          </a:bodyPr>
          <a:lstStyle/>
          <a:p>
            <a:pPr algn="l" fontAlgn="base"/>
            <a:r>
              <a:rPr lang="en-US" sz="2000" b="1" i="0" dirty="0">
                <a:solidFill>
                  <a:srgbClr val="212529"/>
                </a:solidFill>
                <a:effectLst/>
                <a:latin typeface="inherit"/>
              </a:rPr>
              <a:t>8. Avoid usage of crackers</a:t>
            </a:r>
          </a:p>
          <a:p>
            <a:pPr algn="l" fontAlgn="base"/>
            <a:endParaRPr lang="en-US" sz="2000" b="1" i="0" dirty="0">
              <a:solidFill>
                <a:srgbClr val="212529"/>
              </a:solidFill>
              <a:effectLst/>
              <a:latin typeface="Roboto" panose="02000000000000000000" pitchFamily="2" charset="0"/>
            </a:endParaRPr>
          </a:p>
          <a:p>
            <a:pPr algn="just" fontAlgn="base"/>
            <a:r>
              <a:rPr lang="en-US" sz="2000" b="1" i="0" dirty="0">
                <a:solidFill>
                  <a:srgbClr val="212529"/>
                </a:solidFill>
                <a:effectLst/>
                <a:latin typeface="Roboto" panose="02000000000000000000" pitchFamily="2" charset="0"/>
              </a:rPr>
              <a:t>The use of crackers during festivals and weddings is sadly one of the biggest contributors to air pollution, leading to a layer of smog which is extremely harmful for health. So, practice of no crackers should be implemented.</a:t>
            </a:r>
          </a:p>
        </p:txBody>
      </p:sp>
    </p:spTree>
    <p:extLst>
      <p:ext uri="{BB962C8B-B14F-4D97-AF65-F5344CB8AC3E}">
        <p14:creationId xmlns:p14="http://schemas.microsoft.com/office/powerpoint/2010/main" val="321466486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41</TotalTime>
  <Words>825</Words>
  <Application>Microsoft Office PowerPoint</Application>
  <PresentationFormat>Widescreen</PresentationFormat>
  <Paragraphs>44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Gill Sans MT</vt:lpstr>
      <vt:lpstr>inherit</vt:lpstr>
      <vt:lpstr>Poppins</vt:lpstr>
      <vt:lpstr>Roboto</vt:lpstr>
      <vt:lpstr>Gallery</vt:lpstr>
      <vt:lpstr>AIR POLLUTION </vt:lpstr>
      <vt:lpstr>PowerPoint Presentation</vt:lpstr>
      <vt:lpstr>PowerPoint Presentation</vt:lpstr>
      <vt:lpstr>PowerPoint Presentation</vt:lpstr>
      <vt:lpstr>PowerPoint Presentation</vt:lpstr>
      <vt:lpstr>Remedies  for air pollution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2022-07-17T09:24:27Z</dcterms:created>
  <dcterms:modified xsi:type="dcterms:W3CDTF">2022-07-20T06:57:23Z</dcterms:modified>
</cp:coreProperties>
</file>